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90" r:id="rId6"/>
    <p:sldId id="258" r:id="rId7"/>
    <p:sldId id="265" r:id="rId8"/>
    <p:sldId id="262" r:id="rId9"/>
    <p:sldId id="264" r:id="rId10"/>
    <p:sldId id="283" r:id="rId11"/>
    <p:sldId id="285" r:id="rId12"/>
    <p:sldId id="270" r:id="rId13"/>
    <p:sldId id="275" r:id="rId14"/>
    <p:sldId id="271" r:id="rId15"/>
    <p:sldId id="273" r:id="rId16"/>
    <p:sldId id="272" r:id="rId17"/>
    <p:sldId id="291" r:id="rId18"/>
    <p:sldId id="276" r:id="rId19"/>
    <p:sldId id="289" r:id="rId20"/>
    <p:sldId id="277" r:id="rId21"/>
    <p:sldId id="263" r:id="rId22"/>
    <p:sldId id="260" r:id="rId23"/>
    <p:sldId id="26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74F03B-4E3A-4A50-904B-DEBD2362C0C3}" v="10" dt="2020-07-28T15:16:20.4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A765-ACDD-41D0-8118-6CD220728B36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204C-C8A2-4530-B008-A59629ACC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1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A765-ACDD-41D0-8118-6CD220728B36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204C-C8A2-4530-B008-A59629ACC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6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A765-ACDD-41D0-8118-6CD220728B36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204C-C8A2-4530-B008-A59629ACC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8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A765-ACDD-41D0-8118-6CD220728B36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204C-C8A2-4530-B008-A59629ACC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6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A765-ACDD-41D0-8118-6CD220728B36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204C-C8A2-4530-B008-A59629ACC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5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A765-ACDD-41D0-8118-6CD220728B36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204C-C8A2-4530-B008-A59629ACC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3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A765-ACDD-41D0-8118-6CD220728B36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204C-C8A2-4530-B008-A59629ACC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A765-ACDD-41D0-8118-6CD220728B36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204C-C8A2-4530-B008-A59629ACC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6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A765-ACDD-41D0-8118-6CD220728B36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204C-C8A2-4530-B008-A59629ACC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7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A765-ACDD-41D0-8118-6CD220728B36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204C-C8A2-4530-B008-A59629ACC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5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A765-ACDD-41D0-8118-6CD220728B36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204C-C8A2-4530-B008-A59629ACC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4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9A765-ACDD-41D0-8118-6CD220728B36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1204C-C8A2-4530-B008-A59629ACC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5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tmonster.com/math/flashcards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bcya.com/math_facts_game.htm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ulding.k12.ga.us/Page/27217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rgiastandards.org/Pages/Parents.aspx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rechols@paulding.k12.ga.us" TargetMode="External"/><Relationship Id="rId7" Type="http://schemas.openxmlformats.org/officeDocument/2006/relationships/hyperlink" Target="mailto:jstewart@paulding.k12.ga.u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napier@paulding.k12.ga.us" TargetMode="External"/><Relationship Id="rId5" Type="http://schemas.openxmlformats.org/officeDocument/2006/relationships/hyperlink" Target="mailto:bmcmahan@Paulding.k12.ga.us" TargetMode="External"/><Relationship Id="rId4" Type="http://schemas.openxmlformats.org/officeDocument/2006/relationships/hyperlink" Target="mailto:lcanate@Paulding.k12.ga.us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PT documents\PowerPoint Templates\Chalkboard background\Slid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6" y="6842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696200" cy="1298575"/>
          </a:xfrm>
        </p:spPr>
        <p:txBody>
          <a:bodyPr/>
          <a:lstStyle/>
          <a:p>
            <a:r>
              <a:rPr lang="en-US" dirty="0">
                <a:latin typeface="DJB  It's Full of Stars" panose="02000500000000000000" pitchFamily="2" charset="0"/>
              </a:rPr>
              <a:t>Welcome to 2</a:t>
            </a:r>
            <a:r>
              <a:rPr lang="en-US" baseline="30000" dirty="0">
                <a:latin typeface="DJB  It's Full of Stars" panose="02000500000000000000" pitchFamily="2" charset="0"/>
              </a:rPr>
              <a:t>nd</a:t>
            </a:r>
            <a:r>
              <a:rPr lang="en-US" dirty="0">
                <a:latin typeface="DJB  It's Full of Stars" panose="02000500000000000000" pitchFamily="2" charset="0"/>
              </a:rPr>
              <a:t> Grade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 numCol="1">
            <a:normAutofit fontScale="32500" lnSpcReduction="20000"/>
          </a:bodyPr>
          <a:lstStyle/>
          <a:p>
            <a:endParaRPr lang="en-US" sz="3600" dirty="0">
              <a:solidFill>
                <a:schemeClr val="bg1"/>
              </a:solidFill>
              <a:latin typeface="DJB  It's Full of Dots" panose="02000500000000000000" pitchFamily="2" charset="0"/>
            </a:endParaRPr>
          </a:p>
          <a:p>
            <a:r>
              <a:rPr lang="en-US" sz="6000" dirty="0">
                <a:solidFill>
                  <a:schemeClr val="bg1"/>
                </a:solidFill>
                <a:latin typeface="Comic Sans MS" panose="030F0702030302020204" pitchFamily="66" charset="0"/>
              </a:rPr>
              <a:t>Mrs. McMahan - Virtual</a:t>
            </a:r>
          </a:p>
          <a:p>
            <a:r>
              <a:rPr lang="en-US" sz="6000" dirty="0">
                <a:solidFill>
                  <a:schemeClr val="bg1"/>
                </a:solidFill>
                <a:latin typeface="Comic Sans MS" panose="030F0702030302020204" pitchFamily="66" charset="0"/>
              </a:rPr>
              <a:t>Mrs. Henderson – Virtual                                            </a:t>
            </a:r>
          </a:p>
          <a:p>
            <a:r>
              <a:rPr lang="en-US" sz="6000" dirty="0">
                <a:solidFill>
                  <a:schemeClr val="bg1"/>
                </a:solidFill>
                <a:latin typeface="Comic Sans MS" panose="030F0702030302020204" pitchFamily="66" charset="0"/>
              </a:rPr>
              <a:t>Mrs. </a:t>
            </a:r>
            <a:r>
              <a:rPr lang="en-US" sz="6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Canate</a:t>
            </a:r>
            <a:r>
              <a:rPr lang="en-US" sz="6000" dirty="0">
                <a:solidFill>
                  <a:schemeClr val="bg1"/>
                </a:solidFill>
                <a:latin typeface="Comic Sans MS" panose="030F0702030302020204" pitchFamily="66" charset="0"/>
              </a:rPr>
              <a:t> – Virtual</a:t>
            </a:r>
          </a:p>
          <a:p>
            <a:r>
              <a:rPr lang="en-US" sz="6000" dirty="0">
                <a:solidFill>
                  <a:schemeClr val="bg1"/>
                </a:solidFill>
                <a:latin typeface="Comic Sans MS" panose="030F0702030302020204" pitchFamily="66" charset="0"/>
              </a:rPr>
              <a:t>Mrs. Echols</a:t>
            </a:r>
          </a:p>
          <a:p>
            <a:r>
              <a:rPr lang="en-US" sz="6000" dirty="0">
                <a:solidFill>
                  <a:schemeClr val="bg1"/>
                </a:solidFill>
                <a:latin typeface="Comic Sans MS" panose="030F0702030302020204" pitchFamily="66" charset="0"/>
              </a:rPr>
              <a:t>Mrs. Napier</a:t>
            </a:r>
          </a:p>
          <a:p>
            <a:r>
              <a:rPr lang="en-US" sz="6000" dirty="0">
                <a:solidFill>
                  <a:schemeClr val="bg1"/>
                </a:solidFill>
                <a:latin typeface="Comic Sans MS" panose="030F0702030302020204" pitchFamily="66" charset="0"/>
              </a:rPr>
              <a:t>Mrs. Stewart</a:t>
            </a:r>
          </a:p>
          <a:p>
            <a:endParaRPr lang="en-US" sz="3600" dirty="0">
              <a:solidFill>
                <a:schemeClr val="bg1"/>
              </a:solidFill>
              <a:latin typeface="DJB  It's Full of Dots" panose="02000500000000000000" pitchFamily="2" charset="0"/>
            </a:endParaRPr>
          </a:p>
          <a:p>
            <a:endParaRPr lang="en-US" sz="3600" dirty="0">
              <a:solidFill>
                <a:schemeClr val="bg1"/>
              </a:solidFill>
              <a:latin typeface="DJB  It's Full of Dots" panose="02000500000000000000" pitchFamily="2" charset="0"/>
            </a:endParaRPr>
          </a:p>
          <a:p>
            <a:pPr algn="r"/>
            <a:endParaRPr lang="en-US" sz="3600" dirty="0">
              <a:solidFill>
                <a:schemeClr val="bg1"/>
              </a:solidFill>
              <a:latin typeface="DJB  It's Full of Dots" panose="02000500000000000000" pitchFamily="2" charset="0"/>
            </a:endParaRPr>
          </a:p>
          <a:p>
            <a:pPr algn="r"/>
            <a:endParaRPr lang="en-US" sz="3600" dirty="0">
              <a:solidFill>
                <a:schemeClr val="bg1"/>
              </a:solidFill>
              <a:latin typeface="DJB  It's Full of Dots" panose="02000500000000000000" pitchFamily="2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9941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PT documents\PowerPoint Templates\Chalkboard background\Slid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39118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696200" cy="76199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DJB  It's Full of Dots" panose="02000500000000000000" pitchFamily="2" charset="0"/>
                <a:ea typeface="FGSFudgeRibbon" panose="02000603000000000000" pitchFamily="2" charset="0"/>
              </a:rPr>
              <a:t>Math Workshop</a:t>
            </a:r>
            <a:endParaRPr lang="en-US" dirty="0">
              <a:latin typeface="FGSFudgeRibbon" panose="02000603000000000000" pitchFamily="2" charset="0"/>
              <a:ea typeface="FGSFudgeRibbon" panose="02000603000000000000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90600" y="1600200"/>
            <a:ext cx="7239000" cy="4495800"/>
          </a:xfrm>
        </p:spPr>
        <p:txBody>
          <a:bodyPr numCol="1">
            <a:normAutofit fontScale="85000" lnSpcReduction="10000"/>
          </a:bodyPr>
          <a:lstStyle/>
          <a:p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Lesson Cycle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*</a:t>
            </a:r>
            <a:r>
              <a:rPr lang="en-US" u="sng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Mini-Lesson</a:t>
            </a:r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 – The teacher will present the lesson focus for the day.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*</a:t>
            </a:r>
            <a:r>
              <a:rPr lang="en-US" u="sng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Work Time </a:t>
            </a:r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– Students will be working together to solve word problems in their math journals.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*</a:t>
            </a:r>
            <a:r>
              <a:rPr lang="en-US" u="sng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Closing</a:t>
            </a:r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 – The closing is student led.</a:t>
            </a:r>
          </a:p>
          <a:p>
            <a:pPr algn="l"/>
            <a:endParaRPr lang="en-US" dirty="0">
              <a:solidFill>
                <a:schemeClr val="bg1"/>
              </a:solidFill>
              <a:latin typeface="KG Behind These Hazel Eyes" panose="02000506000000020004" pitchFamily="2" charset="0"/>
            </a:endParaRPr>
          </a:p>
          <a:p>
            <a:pPr algn="l"/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Math Workshop Notebooks are a resource for the students to be able to use when needed. </a:t>
            </a:r>
          </a:p>
          <a:p>
            <a:pPr algn="l"/>
            <a:endParaRPr lang="en-US" dirty="0">
              <a:solidFill>
                <a:schemeClr val="bg1"/>
              </a:solidFill>
              <a:latin typeface="KG Behind These Hazel Eyes" panose="02000506000000020004" pitchFamily="2" charset="0"/>
            </a:endParaRPr>
          </a:p>
          <a:p>
            <a:pPr algn="l"/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59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TPT documents\PowerPoint Templates\Chalkboard background\Slid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7"/>
            <a:ext cx="9142412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1066799"/>
          </a:xfrm>
        </p:spPr>
        <p:txBody>
          <a:bodyPr/>
          <a:lstStyle/>
          <a:p>
            <a:r>
              <a:rPr lang="en-US" b="1" dirty="0">
                <a:solidFill>
                  <a:srgbClr val="FF33CC"/>
                </a:solidFill>
                <a:latin typeface="DJB  It's Full of Dots" panose="02000500000000000000" pitchFamily="2" charset="0"/>
                <a:ea typeface="FGSFudgeRibbon" panose="02000603000000000000" pitchFamily="2" charset="0"/>
              </a:rPr>
              <a:t>Math Fact Fluency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7772400" cy="4648200"/>
          </a:xfrm>
        </p:spPr>
        <p:txBody>
          <a:bodyPr>
            <a:noAutofit/>
          </a:bodyPr>
          <a:lstStyle/>
          <a:p>
            <a:pPr marL="685800" indent="-685800" algn="l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Students should know the sums of two single digit numbers automatically by the end of 2</a:t>
            </a:r>
            <a:r>
              <a:rPr lang="en-US" sz="18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nd</a:t>
            </a:r>
            <a:r>
              <a:rPr lang="en-US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 grade.</a:t>
            </a:r>
          </a:p>
          <a:p>
            <a:pPr algn="l"/>
            <a:endParaRPr lang="en-US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685800" indent="-685800" algn="l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Sites to visit for online practice at home: </a:t>
            </a:r>
            <a:r>
              <a:rPr lang="en-US" sz="1800" dirty="0">
                <a:solidFill>
                  <a:schemeClr val="bg1"/>
                </a:solidFill>
                <a:latin typeface="Comic Sans MS" panose="030F0702030302020204" pitchFamily="66" charset="0"/>
                <a:hlinkClick r:id="rId3"/>
              </a:rPr>
              <a:t>http://www.factmonster.com/math/flashcards.html</a:t>
            </a:r>
            <a:r>
              <a:rPr lang="en-US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          </a:t>
            </a:r>
            <a:r>
              <a:rPr lang="en-US" sz="1800" dirty="0">
                <a:solidFill>
                  <a:schemeClr val="bg1"/>
                </a:solidFill>
                <a:latin typeface="Comic Sans MS" panose="030F0702030302020204" pitchFamily="66" charset="0"/>
                <a:hlinkClick r:id="rId4"/>
              </a:rPr>
              <a:t>http://www.abcya.com/math_facts_game.htm</a:t>
            </a:r>
            <a:r>
              <a:rPr lang="en-US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algn="l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426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TPT documents\PowerPoint Templates\Chalkboard background\Slid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306" y="533400"/>
            <a:ext cx="7543800" cy="1219200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  <a:latin typeface="Comic Sans MS" panose="030F0702030302020204" pitchFamily="66" charset="0"/>
                <a:ea typeface="FGSFudgeRibbon" panose="02000603000000000000" pitchFamily="2" charset="0"/>
              </a:rPr>
              <a:t>Anchor Charts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467600" cy="4114801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omic Sans MS" panose="030F0702030302020204" pitchFamily="66" charset="0"/>
                <a:ea typeface="FGSChocolateSwirl" panose="02000603000000000000" pitchFamily="2" charset="0"/>
              </a:rPr>
              <a:t>Anchor Charts are created in all academic areas as a resource for the students to use when needed. </a:t>
            </a:r>
          </a:p>
          <a:p>
            <a:r>
              <a:rPr lang="en-US" sz="3600" b="1" dirty="0">
                <a:latin typeface="Comic Sans MS" panose="030F0702030302020204" pitchFamily="66" charset="0"/>
                <a:ea typeface="FGSChocolateSwirl" panose="02000603000000000000" pitchFamily="2" charset="0"/>
              </a:rPr>
              <a:t>Examples of anchor charts are available on our 2</a:t>
            </a:r>
            <a:r>
              <a:rPr lang="en-US" sz="3600" b="1" baseline="30000" dirty="0">
                <a:latin typeface="Comic Sans MS" panose="030F0702030302020204" pitchFamily="66" charset="0"/>
                <a:ea typeface="FGSChocolateSwirl" panose="02000603000000000000" pitchFamily="2" charset="0"/>
              </a:rPr>
              <a:t>nd</a:t>
            </a:r>
            <a:r>
              <a:rPr lang="en-US" sz="3600" b="1" dirty="0">
                <a:latin typeface="Comic Sans MS" panose="030F0702030302020204" pitchFamily="66" charset="0"/>
                <a:ea typeface="FGSChocolateSwirl" panose="02000603000000000000" pitchFamily="2" charset="0"/>
              </a:rPr>
              <a:t> grade website</a:t>
            </a:r>
            <a:r>
              <a:rPr lang="en-US" b="1" dirty="0">
                <a:latin typeface="Comic Sans MS" panose="030F0702030302020204" pitchFamily="66" charset="0"/>
                <a:ea typeface="FGSChocolateSwirl" panose="02000603000000000000" pitchFamily="2" charset="0"/>
              </a:rPr>
              <a:t> and on Class Dojo.</a:t>
            </a:r>
          </a:p>
          <a:p>
            <a:endParaRPr lang="en-US" dirty="0"/>
          </a:p>
          <a:p>
            <a:pPr marL="0" indent="0">
              <a:buNone/>
            </a:pPr>
            <a:endParaRPr lang="en-US" dirty="0">
              <a:latin typeface="KG Behind These Hazel Eyes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26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PT documents\PowerPoint Templates\Chalkboard background\Slid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39118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696200" cy="7619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FGSFudgeRibbon" panose="02000603000000000000" pitchFamily="2" charset="0"/>
                <a:ea typeface="FGSFudgeRibbon" panose="02000603000000000000" pitchFamily="2" charset="0"/>
              </a:rPr>
              <a:t>Graded Papers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90600" y="1600200"/>
            <a:ext cx="7239000" cy="4495800"/>
          </a:xfrm>
        </p:spPr>
        <p:txBody>
          <a:bodyPr numCol="1">
            <a:normAutofit fontScale="40000" lnSpcReduction="20000"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Graded papers will be sent home throughout the year.  Please go over these papers with your child.  This is a way to check on your child’s progress at school and help your child understand their strengths and areas for improvement.  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en-US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Grading in 2</a:t>
            </a:r>
            <a:r>
              <a:rPr lang="en-US" sz="40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nd</a:t>
            </a:r>
            <a:r>
              <a:rPr lang="en-US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 Grade:</a:t>
            </a:r>
          </a:p>
          <a:p>
            <a:pPr algn="l"/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Level 1</a:t>
            </a:r>
            <a:r>
              <a:rPr lang="en-US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:  Limited or minimum progress toward the mastery of the term content/standard.  </a:t>
            </a:r>
          </a:p>
          <a:p>
            <a:pPr algn="l"/>
            <a:endParaRPr lang="en-US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Level 2</a:t>
            </a:r>
            <a:r>
              <a:rPr lang="en-US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:  Progressing toward mastery of the term content/standard.</a:t>
            </a:r>
          </a:p>
          <a:p>
            <a:pPr algn="l"/>
            <a:endParaRPr lang="en-US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Level 3</a:t>
            </a:r>
            <a:r>
              <a:rPr lang="en-US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:  Demonstrates mastery of the term content/standard.</a:t>
            </a:r>
          </a:p>
          <a:p>
            <a:pPr algn="l"/>
            <a:endParaRPr lang="en-US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Level 4:</a:t>
            </a:r>
            <a:r>
              <a:rPr lang="en-US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  Exceeds mastery of the term content/standard.</a:t>
            </a:r>
          </a:p>
          <a:p>
            <a:endParaRPr lang="en-US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Not all standards lend themselves to a Level 4.  </a:t>
            </a:r>
          </a:p>
          <a:p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Example</a:t>
            </a:r>
            <a:r>
              <a:rPr lang="en-US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:  </a:t>
            </a:r>
            <a:r>
              <a:rPr lang="en-US" sz="4000" i="1" dirty="0">
                <a:solidFill>
                  <a:schemeClr val="bg1"/>
                </a:solidFill>
                <a:latin typeface="Comic Sans MS" panose="030F0702030302020204" pitchFamily="66" charset="0"/>
              </a:rPr>
              <a:t>Correctly identifies compound words and</a:t>
            </a:r>
          </a:p>
          <a:p>
            <a:r>
              <a:rPr lang="en-US" sz="4000" i="1" dirty="0">
                <a:solidFill>
                  <a:schemeClr val="bg1"/>
                </a:solidFill>
                <a:latin typeface="Comic Sans MS" panose="030F0702030302020204" pitchFamily="66" charset="0"/>
              </a:rPr>
              <a:t>                  contractions</a:t>
            </a:r>
            <a:r>
              <a:rPr lang="en-US" sz="4000" dirty="0">
                <a:latin typeface="Comic Sans MS" panose="030F0702030302020204" pitchFamily="66" charset="0"/>
              </a:rPr>
              <a:t>.  </a:t>
            </a:r>
          </a:p>
          <a:p>
            <a:pPr algn="l"/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64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TPT documents\PowerPoint Templates\Chalkboard background\Slid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306" y="838200"/>
            <a:ext cx="7543800" cy="9906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  <a:ea typeface="FGSFudgeRibbon" panose="02000603000000000000" pitchFamily="2" charset="0"/>
              </a:rPr>
              <a:t>Progress Reports/Report 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467600" cy="42973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KG Behind These Hazel Eyes" panose="02000506000000020004" pitchFamily="2" charset="0"/>
              </a:rPr>
              <a:t> </a:t>
            </a:r>
            <a:r>
              <a:rPr lang="en-US" sz="2800" dirty="0">
                <a:latin typeface="Comic Sans MS" panose="030F0702030302020204" pitchFamily="66" charset="0"/>
              </a:rPr>
              <a:t>All grades will be accessed digitally this year.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latin typeface="Comic Sans MS" panose="030F0702030302020204" pitchFamily="66" charset="0"/>
              </a:rPr>
              <a:t>Parents must have a Parent Portal account.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latin typeface="Comic Sans MS" panose="030F0702030302020204" pitchFamily="66" charset="0"/>
              </a:rPr>
              <a:t> Please click the link below to set up a Parent Portal account.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hlinkClick r:id="rId3"/>
              </a:rPr>
              <a:t>https://www.paulding.k12.ga.us/Page/27217</a:t>
            </a:r>
            <a:endParaRPr lang="en-US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latin typeface="KG Behind These Hazel Eyes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45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TPT documents\PowerPoint Templates\Chalkboard background\Slid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306" y="533400"/>
            <a:ext cx="7543800" cy="1219200"/>
          </a:xfrm>
        </p:spPr>
        <p:txBody>
          <a:bodyPr/>
          <a:lstStyle/>
          <a:p>
            <a:r>
              <a:rPr lang="en-US" b="1" dirty="0">
                <a:solidFill>
                  <a:srgbClr val="00CC00"/>
                </a:solidFill>
                <a:latin typeface="KG Behind These Hazel Eyes" panose="02000506000000020004" pitchFamily="2" charset="0"/>
                <a:ea typeface="FGSFudgeRibbon" panose="02000603000000000000" pitchFamily="2" charset="0"/>
              </a:rPr>
              <a:t>Specials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467600" cy="4724400"/>
          </a:xfrm>
        </p:spPr>
        <p:txBody>
          <a:bodyPr>
            <a:normAutofit/>
          </a:bodyPr>
          <a:lstStyle/>
          <a:p>
            <a:r>
              <a:rPr lang="en-US" dirty="0">
                <a:latin typeface="KG Behind These Hazel Eyes" panose="02000506000000020004" pitchFamily="2" charset="0"/>
              </a:rPr>
              <a:t>Specials Schedules are in BEE Books</a:t>
            </a:r>
          </a:p>
          <a:p>
            <a:r>
              <a:rPr lang="en-US" dirty="0">
                <a:latin typeface="KG Behind These Hazel Eyes" panose="02000506000000020004" pitchFamily="2" charset="0"/>
              </a:rPr>
              <a:t>Please make sure your child wears tennis shoes on PE days.  If they do not wear appropriate shoes, they sit and do Health work out of a book.</a:t>
            </a:r>
          </a:p>
          <a:p>
            <a:r>
              <a:rPr lang="en-US" dirty="0">
                <a:latin typeface="KG Behind These Hazel Eyes" panose="02000506000000020004" pitchFamily="2" charset="0"/>
              </a:rPr>
              <a:t>Specials Time:  10:40-11:25                               </a:t>
            </a:r>
          </a:p>
          <a:p>
            <a:endParaRPr lang="en-US" dirty="0">
              <a:latin typeface="KG Behind These Hazel Eyes" panose="02000506000000020004" pitchFamily="2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>
              <a:latin typeface="KG Behind These Hazel Eyes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68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TPT documents\PowerPoint Templates\Chalkboard background\Slid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306" y="533400"/>
            <a:ext cx="7543800" cy="1219200"/>
          </a:xfrm>
        </p:spPr>
        <p:txBody>
          <a:bodyPr/>
          <a:lstStyle/>
          <a:p>
            <a:r>
              <a:rPr lang="en-US" b="1" dirty="0">
                <a:solidFill>
                  <a:srgbClr val="00CC00"/>
                </a:solidFill>
                <a:latin typeface="KG Behind These Hazel Eyes" panose="02000506000000020004" pitchFamily="2" charset="0"/>
                <a:ea typeface="FGSFudgeRibbon" panose="02000603000000000000" pitchFamily="2" charset="0"/>
              </a:rPr>
              <a:t>Points of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467600" cy="4724400"/>
          </a:xfrm>
        </p:spPr>
        <p:txBody>
          <a:bodyPr>
            <a:normAutofit/>
          </a:bodyPr>
          <a:lstStyle/>
          <a:p>
            <a:r>
              <a:rPr lang="en-US" dirty="0">
                <a:latin typeface="KG Behind These Hazel Eyes" panose="02000506000000020004" pitchFamily="2" charset="0"/>
              </a:rPr>
              <a:t>Helpful Information for Parents about the Georgia Standards of Excellence: </a:t>
            </a:r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  <a:hlinkClick r:id="rId3"/>
              </a:rPr>
              <a:t>https://www.georgiastandards.org/Pages/Parents.aspx</a:t>
            </a:r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 </a:t>
            </a:r>
          </a:p>
          <a:p>
            <a:r>
              <a:rPr lang="en-US" dirty="0">
                <a:latin typeface="KG Behind These Hazel Eyes" panose="02000506000000020004" pitchFamily="2" charset="0"/>
              </a:rPr>
              <a:t>Explore our grade level’s website for everything you need to know about 2</a:t>
            </a:r>
            <a:r>
              <a:rPr lang="en-US" baseline="30000" dirty="0">
                <a:latin typeface="KG Behind These Hazel Eyes" panose="02000506000000020004" pitchFamily="2" charset="0"/>
              </a:rPr>
              <a:t>nd</a:t>
            </a:r>
            <a:r>
              <a:rPr lang="en-US" dirty="0">
                <a:latin typeface="KG Behind These Hazel Eyes" panose="02000506000000020004" pitchFamily="2" charset="0"/>
              </a:rPr>
              <a:t> grade! </a:t>
            </a:r>
            <a:r>
              <a:rPr lang="en-US" dirty="0">
                <a:latin typeface="KG Behind These Hazel Eyes" panose="02000506000000020004" pitchFamily="2" charset="0"/>
                <a:sym typeface="Wingdings" panose="05000000000000000000" pitchFamily="2" charset="2"/>
              </a:rPr>
              <a:t> </a:t>
            </a:r>
            <a:endParaRPr lang="en-US" dirty="0">
              <a:latin typeface="KG Behind These Hazel Eyes" panose="02000506000000020004" pitchFamily="2" charset="0"/>
            </a:endParaRPr>
          </a:p>
          <a:p>
            <a:endParaRPr lang="en-US" dirty="0">
              <a:latin typeface="KG Behind These Hazel Eyes" panose="02000506000000020004" pitchFamily="2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>
              <a:latin typeface="KG Behind These Hazel Eyes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95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TPT documents\PowerPoint Templates\Chalkboard background\Slid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12928"/>
            <a:ext cx="9142412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129539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33CC"/>
                </a:solidFill>
                <a:latin typeface="DJB  It's Full of Dots" panose="02000500000000000000" pitchFamily="2" charset="0"/>
                <a:ea typeface="FGSFudgeRibbon" panose="02000603000000000000" pitchFamily="2" charset="0"/>
              </a:rPr>
              <a:t>Thank You for ALL You Do!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4343400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80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We appreciate our students and their families for all the support. Please contact us if you have any questions. </a:t>
            </a:r>
            <a:endParaRPr lang="en-US" sz="7200" dirty="0">
              <a:solidFill>
                <a:schemeClr val="tx1"/>
              </a:solidFill>
              <a:latin typeface="KG Behind These Hazel Eyes" panose="02000506000000020004" pitchFamily="2" charset="0"/>
            </a:endParaRPr>
          </a:p>
          <a:p>
            <a:endParaRPr lang="en-US" sz="2800" dirty="0">
              <a:solidFill>
                <a:schemeClr val="bg1"/>
              </a:solidFill>
              <a:latin typeface="KG Behind These Hazel Eyes" panose="02000506000000020004" pitchFamily="2" charset="0"/>
            </a:endParaRPr>
          </a:p>
          <a:p>
            <a:endParaRPr lang="en-US" sz="8000" dirty="0">
              <a:solidFill>
                <a:schemeClr val="bg1"/>
              </a:solidFill>
              <a:latin typeface="KG Behind These Hazel Eyes" panose="02000506000000020004" pitchFamily="2" charset="0"/>
            </a:endParaRPr>
          </a:p>
          <a:p>
            <a:r>
              <a:rPr lang="en-US" sz="8000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Rebekah Echols: </a:t>
            </a:r>
            <a:r>
              <a:rPr lang="en-US" sz="8000" dirty="0">
                <a:solidFill>
                  <a:srgbClr val="0070C0"/>
                </a:solidFill>
                <a:latin typeface="KG Behind These Hazel Eyes" panose="02000506000000020004" pitchFamily="2" charset="0"/>
                <a:hlinkClick r:id="rId3"/>
              </a:rPr>
              <a:t>rechols@paulding.k12.ga.us</a:t>
            </a:r>
            <a:endParaRPr lang="en-US" sz="8000" dirty="0">
              <a:solidFill>
                <a:srgbClr val="0070C0"/>
              </a:solidFill>
              <a:latin typeface="KG Behind These Hazel Eyes" panose="02000506000000020004" pitchFamily="2" charset="0"/>
            </a:endParaRPr>
          </a:p>
          <a:p>
            <a:r>
              <a:rPr lang="en-US" sz="8000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Kim Henderson: </a:t>
            </a:r>
            <a:r>
              <a:rPr lang="en-US" sz="8000" u="sng" dirty="0">
                <a:solidFill>
                  <a:srgbClr val="0070C0"/>
                </a:solidFill>
                <a:latin typeface="KG Behind These Hazel Eyes" panose="02000506000000020004" pitchFamily="2" charset="0"/>
              </a:rPr>
              <a:t>khenderson@paulding.k12.ga.us</a:t>
            </a:r>
          </a:p>
          <a:p>
            <a:r>
              <a:rPr lang="en-US" sz="8000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Laura </a:t>
            </a:r>
            <a:r>
              <a:rPr lang="en-US" sz="8000" dirty="0" err="1">
                <a:solidFill>
                  <a:schemeClr val="bg1"/>
                </a:solidFill>
                <a:latin typeface="KG Behind These Hazel Eyes" panose="02000506000000020004" pitchFamily="2" charset="0"/>
              </a:rPr>
              <a:t>Canate</a:t>
            </a:r>
            <a:r>
              <a:rPr lang="en-US" sz="8000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:  </a:t>
            </a:r>
            <a:r>
              <a:rPr lang="en-US" sz="8000" dirty="0">
                <a:solidFill>
                  <a:schemeClr val="bg1"/>
                </a:solidFill>
                <a:latin typeface="KG Behind These Hazel Eyes" panose="02000506000000020004" pitchFamily="2" charset="0"/>
                <a:hlinkClick r:id="rId4"/>
              </a:rPr>
              <a:t>lcanate@Paulding.k12.ga.us</a:t>
            </a:r>
            <a:r>
              <a:rPr lang="en-US" sz="8000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 </a:t>
            </a:r>
          </a:p>
          <a:p>
            <a:r>
              <a:rPr lang="en-US" sz="8000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Brandi McMahan: </a:t>
            </a:r>
            <a:r>
              <a:rPr lang="en-US" sz="8000" dirty="0">
                <a:solidFill>
                  <a:schemeClr val="bg1"/>
                </a:solidFill>
                <a:latin typeface="KG Behind These Hazel Eyes" panose="02000506000000020004" pitchFamily="2" charset="0"/>
                <a:hlinkClick r:id="rId5"/>
              </a:rPr>
              <a:t>bmcmahan@Paulding.k12.ga.us</a:t>
            </a:r>
            <a:r>
              <a:rPr lang="en-US" sz="8000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 </a:t>
            </a:r>
          </a:p>
          <a:p>
            <a:r>
              <a:rPr lang="en-US" sz="8000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Sarah Napier:     </a:t>
            </a:r>
            <a:r>
              <a:rPr lang="en-US" sz="8000" dirty="0">
                <a:solidFill>
                  <a:schemeClr val="bg1"/>
                </a:solidFill>
                <a:latin typeface="KG Behind These Hazel Eyes" panose="02000506000000020004" pitchFamily="2" charset="0"/>
                <a:hlinkClick r:id="rId6"/>
              </a:rPr>
              <a:t>snapier@paulding.k12.ga.us</a:t>
            </a:r>
            <a:endParaRPr lang="en-US" sz="8000" dirty="0">
              <a:solidFill>
                <a:schemeClr val="bg1"/>
              </a:solidFill>
              <a:latin typeface="KG Behind These Hazel Eyes" panose="02000506000000020004" pitchFamily="2" charset="0"/>
            </a:endParaRPr>
          </a:p>
          <a:p>
            <a:r>
              <a:rPr lang="en-US" sz="8000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Nikki Stewart:    </a:t>
            </a:r>
            <a:r>
              <a:rPr lang="en-US" sz="8000" dirty="0">
                <a:solidFill>
                  <a:srgbClr val="0070C0"/>
                </a:solidFill>
                <a:latin typeface="KG Behind These Hazel Eyes" panose="02000506000000020004" pitchFamily="2" charset="0"/>
                <a:hlinkClick r:id="rId7"/>
              </a:rPr>
              <a:t>jstewart@paulding.k12.ga.us</a:t>
            </a:r>
            <a:endParaRPr lang="en-US" sz="8000" dirty="0">
              <a:solidFill>
                <a:srgbClr val="0070C0"/>
              </a:solidFill>
              <a:latin typeface="KG Behind These Hazel Eyes" panose="02000506000000020004" pitchFamily="2" charset="0"/>
            </a:endParaRPr>
          </a:p>
          <a:p>
            <a:endParaRPr lang="en-US" sz="8000" dirty="0">
              <a:solidFill>
                <a:schemeClr val="bg1"/>
              </a:solidFill>
              <a:latin typeface="KG Behind These Hazel Eyes" panose="02000506000000020004" pitchFamily="2" charset="0"/>
            </a:endParaRPr>
          </a:p>
          <a:p>
            <a:pPr algn="l"/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09051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5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6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TPT documents\PowerPoint Templates\Chalkboard background\Slid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7"/>
            <a:ext cx="9142412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543800" cy="685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92D050"/>
                </a:solidFill>
                <a:latin typeface="FGSFudgeRibbon" panose="02000603000000000000" pitchFamily="2" charset="0"/>
                <a:ea typeface="FGSFudgeRibbon" panose="02000603000000000000" pitchFamily="2" charset="0"/>
              </a:rPr>
              <a:t>Supply List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371600"/>
            <a:ext cx="76962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B0F0"/>
                </a:solidFill>
              </a:rPr>
              <a:t>***Students will not be sharing supplies this year and will need to have a pencil box to store materials.</a:t>
            </a:r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5BA8551-4F1D-4BD3-B97E-ACF0023FC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2035366"/>
            <a:ext cx="5334000" cy="410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0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5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TPT documents\PowerPoint Templates\Chalkboard background\Slid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306" y="838200"/>
            <a:ext cx="7543800" cy="1143000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Comic Sans MS" panose="030F0702030302020204" pitchFamily="66" charset="0"/>
                <a:ea typeface="FGSFudgeRibbon" panose="02000603000000000000" pitchFamily="2" charset="0"/>
              </a:rPr>
              <a:t>BEE Binder &amp;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467600" cy="4221163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>
                <a:latin typeface="Comic Sans MS" panose="030F0702030302020204" pitchFamily="66" charset="0"/>
              </a:rPr>
              <a:t>Your child will receive 1 BEE binder that includes an agenda.</a:t>
            </a:r>
          </a:p>
          <a:p>
            <a:pPr marL="0" indent="0">
              <a:buNone/>
            </a:pPr>
            <a:endParaRPr lang="en-US" sz="2200" dirty="0">
              <a:latin typeface="Comic Sans MS" panose="030F0702030302020204" pitchFamily="66" charset="0"/>
            </a:endParaRPr>
          </a:p>
          <a:p>
            <a:r>
              <a:rPr lang="en-US" sz="2200" dirty="0">
                <a:latin typeface="Comic Sans MS" panose="030F0702030302020204" pitchFamily="66" charset="0"/>
              </a:rPr>
              <a:t>Please look at it daily for any celebrations, questions, and/or behavior updates.</a:t>
            </a:r>
          </a:p>
          <a:p>
            <a:pPr marL="0" indent="0">
              <a:buNone/>
            </a:pPr>
            <a:endParaRPr lang="en-US" sz="2200" dirty="0">
              <a:latin typeface="Comic Sans MS" panose="030F0702030302020204" pitchFamily="66" charset="0"/>
            </a:endParaRPr>
          </a:p>
          <a:p>
            <a:r>
              <a:rPr lang="en-US" sz="2200" dirty="0">
                <a:latin typeface="Comic Sans MS" panose="030F0702030302020204" pitchFamily="66" charset="0"/>
              </a:rPr>
              <a:t>You are encouraged to communicate through the agenda also. (transportation changes, questions, </a:t>
            </a:r>
            <a:r>
              <a:rPr lang="en-US" sz="2200" dirty="0" err="1">
                <a:latin typeface="Comic Sans MS" panose="030F0702030302020204" pitchFamily="66" charset="0"/>
              </a:rPr>
              <a:t>etc</a:t>
            </a:r>
            <a:r>
              <a:rPr lang="en-US" sz="2200" dirty="0">
                <a:latin typeface="Comic Sans MS" panose="030F0702030302020204" pitchFamily="66" charset="0"/>
              </a:rPr>
              <a:t>,)</a:t>
            </a:r>
          </a:p>
          <a:p>
            <a:pPr marL="0" indent="0" algn="ctr">
              <a:buNone/>
            </a:pPr>
            <a:r>
              <a:rPr lang="en-US" sz="2200" dirty="0">
                <a:latin typeface="Comic Sans MS" panose="030F0702030302020204" pitchFamily="66" charset="0"/>
              </a:rPr>
              <a:t>***Please note transportation changes must be sent in writing (agenda/note) with your child.  Otherwise, changes must be made in person in the front office by 12 pm.  </a:t>
            </a:r>
            <a:r>
              <a:rPr lang="en-US" sz="2200" u="sng" dirty="0">
                <a:latin typeface="Comic Sans MS" panose="030F0702030302020204" pitchFamily="66" charset="0"/>
              </a:rPr>
              <a:t>We will not be able to accept transportation changes through email or Class Dojo.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9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TPT documents\PowerPoint Templates\Chalkboard background\Slid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7"/>
            <a:ext cx="9142412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543800" cy="1219200"/>
          </a:xfrm>
        </p:spPr>
        <p:txBody>
          <a:bodyPr/>
          <a:lstStyle/>
          <a:p>
            <a:r>
              <a:rPr lang="en-US" b="1" dirty="0">
                <a:solidFill>
                  <a:srgbClr val="92D050"/>
                </a:solidFill>
                <a:latin typeface="FGSFudgeRibbon" panose="02000603000000000000" pitchFamily="2" charset="0"/>
                <a:ea typeface="FGSFudgeRibbon" panose="02000603000000000000" pitchFamily="2" charset="0"/>
              </a:rPr>
              <a:t>Hornets in Training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905000"/>
            <a:ext cx="7696200" cy="42211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In 2</a:t>
            </a:r>
            <a:r>
              <a:rPr lang="en-US" baseline="30000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nd</a:t>
            </a:r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 Grade, we will help our students strengthen in areas other </a:t>
            </a:r>
            <a:r>
              <a:rPr lang="en-US">
                <a:solidFill>
                  <a:schemeClr val="bg1"/>
                </a:solidFill>
                <a:latin typeface="KG Behind These Hazel Eyes" panose="02000506000000020004" pitchFamily="2" charset="0"/>
              </a:rPr>
              <a:t>than academics:</a:t>
            </a:r>
            <a:endParaRPr lang="en-US" dirty="0">
              <a:solidFill>
                <a:schemeClr val="bg1"/>
              </a:solidFill>
              <a:latin typeface="KG Behind These Hazel Eyes" panose="02000506000000020004" pitchFamily="2" charset="0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n-US" u="sng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Organization</a:t>
            </a:r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: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*Pencils, Papers, Folders, OH MY!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Desks/Cubbies to the Rescue </a:t>
            </a:r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  <a:sym typeface="Wingdings" panose="05000000000000000000" pitchFamily="2" charset="2"/>
              </a:rPr>
              <a:t></a:t>
            </a:r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 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KG Behind These Hazel Eyes" panose="02000506000000020004" pitchFamily="2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2. </a:t>
            </a:r>
            <a:r>
              <a:rPr lang="en-US" u="sng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Responsibility</a:t>
            </a:r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: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Your child is responsible for knowing his/her lunch #, turning in any money, parent notes, paperwork, and keeping up with assignments/projects/etc.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6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PT documents\PowerPoint Templates\Chalkboard background\Slid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1180306" y="1981200"/>
            <a:ext cx="6781800" cy="4074994"/>
          </a:xfrm>
        </p:spPr>
        <p:txBody>
          <a:bodyPr numCol="1"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We are using Class Dojo to promote being the Best Hiram Hornets we can be!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Students will earn points for following the rules and being great role models to others.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Students can also lose points based on poor choices.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We highly encourage you to download the app and sign up to see how your child is doing daily. You can also send messages directly to your child’s teacher.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See Your Child’s Teacher for More Information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38252"/>
            <a:ext cx="3429000" cy="110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9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TPT documents\PowerPoint Templates\Chalkboard background\Slid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306" y="838200"/>
            <a:ext cx="7543800" cy="990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  <a:ea typeface="FGSFudgeRibbon" panose="02000603000000000000" pitchFamily="2" charset="0"/>
              </a:rPr>
              <a:t>Homework/Newsletters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467600" cy="42973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KG Behind These Hazel Eyes" panose="02000506000000020004" pitchFamily="2" charset="0"/>
              </a:rPr>
              <a:t> </a:t>
            </a:r>
            <a:r>
              <a:rPr lang="en-US" sz="2800" dirty="0">
                <a:latin typeface="Comic Sans MS" panose="030F0702030302020204" pitchFamily="66" charset="0"/>
              </a:rPr>
              <a:t>Your child will have weekly homework unless you are notified.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latin typeface="Comic Sans MS" panose="030F0702030302020204" pitchFamily="66" charset="0"/>
              </a:rPr>
              <a:t>All homework and newsletters this year will be digital unless otherwise requested.  Both will be available on your child’s Canvas page.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latin typeface="Comic Sans MS" panose="030F0702030302020204" pitchFamily="66" charset="0"/>
              </a:rPr>
              <a:t>Please help your child when needed and find time to listen and/or read with your child nightly.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latin typeface="KG Behind These Hazel Eyes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34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PT documents\PowerPoint Templates\Chalkboard background\Slid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39118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696200" cy="7619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  <a:latin typeface="DJB  It's Full of Stars" panose="02000500000000000000" pitchFamily="2" charset="0"/>
              </a:rPr>
              <a:t>Bookworms Reading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90600" y="1600200"/>
            <a:ext cx="7239000" cy="4495800"/>
          </a:xfrm>
        </p:spPr>
        <p:txBody>
          <a:bodyPr numCol="1">
            <a:normAutofit fontScale="70000" lnSpcReduction="20000"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Bookworms is a researched based reading program designed to boost literacy.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Three Components: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  <a:latin typeface="KG Behind These Hazel Eyes" panose="02000506000000020004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u="sng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Shared Reading</a:t>
            </a:r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: builds fluency, vocabulary, and comprehension skills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u="sng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Interactive Read Alouds</a:t>
            </a:r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: increases comprehension, vocabulary, and sentence structure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u="sng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Differentiated Instruction</a:t>
            </a:r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: data driven, targets specific needs of students</a:t>
            </a:r>
          </a:p>
          <a:p>
            <a:pPr algn="l"/>
            <a:endParaRPr lang="en-US" dirty="0">
              <a:solidFill>
                <a:schemeClr val="bg1"/>
              </a:solidFill>
              <a:latin typeface="KG Behind These Hazel Eyes" panose="02000506000000020004" pitchFamily="2" charset="0"/>
            </a:endParaRPr>
          </a:p>
          <a:p>
            <a:pPr algn="l"/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 </a:t>
            </a:r>
          </a:p>
          <a:p>
            <a:pPr algn="l"/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42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PT documents\PowerPoint Templates\Chalkboard background\Slid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39118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696200" cy="76199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DJB  It's Full of Stars" panose="02000500000000000000" pitchFamily="2" charset="0"/>
              </a:rPr>
              <a:t>Fluency Rates (</a:t>
            </a:r>
            <a:r>
              <a:rPr lang="en-US" sz="2800" dirty="0" err="1">
                <a:solidFill>
                  <a:srgbClr val="00B0F0"/>
                </a:solidFill>
                <a:latin typeface="DJB  It's Full of Stars" panose="02000500000000000000" pitchFamily="2" charset="0"/>
              </a:rPr>
              <a:t>Dibels</a:t>
            </a:r>
            <a:r>
              <a:rPr lang="en-US" sz="2800" dirty="0">
                <a:solidFill>
                  <a:srgbClr val="00B0F0"/>
                </a:solidFill>
                <a:latin typeface="DJB  It's Full of Stars" panose="02000500000000000000" pitchFamily="2" charset="0"/>
              </a:rPr>
              <a:t>)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90600" y="1600200"/>
            <a:ext cx="7239000" cy="4495800"/>
          </a:xfrm>
        </p:spPr>
        <p:txBody>
          <a:bodyPr numCol="1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 2</a:t>
            </a:r>
            <a:r>
              <a:rPr lang="en-US" baseline="30000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nd</a:t>
            </a:r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 grade uses </a:t>
            </a:r>
            <a:r>
              <a:rPr lang="en-US" dirty="0" err="1">
                <a:solidFill>
                  <a:schemeClr val="bg1"/>
                </a:solidFill>
                <a:latin typeface="KG Behind These Hazel Eyes" panose="02000506000000020004" pitchFamily="2" charset="0"/>
              </a:rPr>
              <a:t>Dibels</a:t>
            </a:r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 as our fluency scale for noting on the report card your child’s progress in reading towards the </a:t>
            </a:r>
            <a:r>
              <a:rPr lang="en-US" i="1" u="sng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end of grade level proficiency of 90 words per minute.</a:t>
            </a:r>
            <a:endParaRPr lang="en-US" dirty="0">
              <a:solidFill>
                <a:schemeClr val="bg1"/>
              </a:solidFill>
              <a:latin typeface="KG Behind These Hazel Eyes" panose="02000506000000020004" pitchFamily="2" charset="0"/>
            </a:endParaRPr>
          </a:p>
          <a:p>
            <a:pPr algn="l"/>
            <a:r>
              <a:rPr lang="en-US" dirty="0">
                <a:solidFill>
                  <a:schemeClr val="bg1"/>
                </a:solidFill>
                <a:latin typeface="KG Behind These Hazel Eyes" panose="02000506000000020004" pitchFamily="2" charset="0"/>
              </a:rPr>
              <a:t>The passages reflect a progression of difficulty that increase throughout the school year.</a:t>
            </a:r>
          </a:p>
          <a:p>
            <a:pPr algn="l"/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60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TPT documents\PowerPoint Templates\Chalkboard background\Slid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306" y="838200"/>
            <a:ext cx="75438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KG Behind These Hazel Eyes" panose="02000506000000020004" pitchFamily="2" charset="0"/>
                <a:ea typeface="FGSFudgeRibbon" panose="02000603000000000000" pitchFamily="2" charset="0"/>
              </a:rPr>
              <a:t>Bookworms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467600" cy="4114801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b="1" dirty="0">
                <a:latin typeface="KG Behind These Hazel Eyes" panose="02000506000000020004" pitchFamily="2" charset="0"/>
              </a:rPr>
              <a:t>3 Types of Writing are assessed in 2</a:t>
            </a:r>
            <a:r>
              <a:rPr lang="en-US" sz="3600" b="1" baseline="30000" dirty="0">
                <a:latin typeface="KG Behind These Hazel Eyes" panose="02000506000000020004" pitchFamily="2" charset="0"/>
              </a:rPr>
              <a:t>nd</a:t>
            </a:r>
            <a:r>
              <a:rPr lang="en-US" sz="3600" b="1" dirty="0">
                <a:latin typeface="KG Behind These Hazel Eyes" panose="02000506000000020004" pitchFamily="2" charset="0"/>
              </a:rPr>
              <a:t> grade.</a:t>
            </a:r>
          </a:p>
          <a:p>
            <a:pPr algn="ctr"/>
            <a:r>
              <a:rPr lang="en-US" sz="3600" b="1" dirty="0">
                <a:latin typeface="KG Behind These Hazel Eyes" panose="02000506000000020004" pitchFamily="2" charset="0"/>
              </a:rPr>
              <a:t>Narrative</a:t>
            </a:r>
          </a:p>
          <a:p>
            <a:pPr algn="ctr"/>
            <a:r>
              <a:rPr lang="en-US" sz="3600" b="1" dirty="0">
                <a:latin typeface="KG Behind These Hazel Eyes" panose="02000506000000020004" pitchFamily="2" charset="0"/>
              </a:rPr>
              <a:t>Informational</a:t>
            </a:r>
          </a:p>
          <a:p>
            <a:pPr algn="ctr"/>
            <a:r>
              <a:rPr lang="en-US" sz="3600" b="1" dirty="0">
                <a:latin typeface="KG Behind These Hazel Eyes" panose="02000506000000020004" pitchFamily="2" charset="0"/>
              </a:rPr>
              <a:t>Opinion</a:t>
            </a:r>
          </a:p>
          <a:p>
            <a:pPr algn="ctr"/>
            <a:endParaRPr lang="en-US" sz="3600" b="1" dirty="0">
              <a:latin typeface="KG Behind These Hazel Eyes" panose="02000506000000020004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600" b="1" dirty="0">
                <a:latin typeface="KG Behind These Hazel Eyes" panose="02000506000000020004" pitchFamily="2" charset="0"/>
              </a:rPr>
              <a:t> Phonics Focus</a:t>
            </a:r>
          </a:p>
          <a:p>
            <a:pPr algn="ctr"/>
            <a:r>
              <a:rPr lang="en-US" sz="3600" b="1" dirty="0">
                <a:latin typeface="KG Behind These Hazel Eyes" panose="02000506000000020004" pitchFamily="2" charset="0"/>
              </a:rPr>
              <a:t>Spelling instruction is taught through the phonics portion of Shared Reading.</a:t>
            </a:r>
          </a:p>
          <a:p>
            <a:pPr algn="ctr"/>
            <a:r>
              <a:rPr lang="en-US" sz="3600" b="1" dirty="0">
                <a:latin typeface="KG Behind These Hazel Eyes" panose="02000506000000020004" pitchFamily="2" charset="0"/>
              </a:rPr>
              <a:t>Learning will be assessed through writing.  </a:t>
            </a:r>
          </a:p>
          <a:p>
            <a:pPr algn="ctr"/>
            <a:endParaRPr lang="en-US" dirty="0"/>
          </a:p>
          <a:p>
            <a:pPr marL="0" indent="0">
              <a:buNone/>
            </a:pPr>
            <a:endParaRPr lang="en-US" dirty="0">
              <a:latin typeface="KG Behind These Hazel Eyes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65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237C1A35FC6840BD97C0076036E135" ma:contentTypeVersion="9" ma:contentTypeDescription="Create a new document." ma:contentTypeScope="" ma:versionID="7fc97abe323f7317fa73cf66392f401b">
  <xsd:schema xmlns:xsd="http://www.w3.org/2001/XMLSchema" xmlns:xs="http://www.w3.org/2001/XMLSchema" xmlns:p="http://schemas.microsoft.com/office/2006/metadata/properties" xmlns:ns3="8a2af332-1231-460b-8a78-5bf4ce0c66d6" xmlns:ns4="3c82c819-5b73-4048-8c06-c300f9687c1f" targetNamespace="http://schemas.microsoft.com/office/2006/metadata/properties" ma:root="true" ma:fieldsID="a63ded6001798725803e336b42a3c095" ns3:_="" ns4:_="">
    <xsd:import namespace="8a2af332-1231-460b-8a78-5bf4ce0c66d6"/>
    <xsd:import namespace="3c82c819-5b73-4048-8c06-c300f9687c1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2af332-1231-460b-8a78-5bf4ce0c66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82c819-5b73-4048-8c06-c300f9687c1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4D2AF3-55CB-4C67-94E3-F682A4057B7B}">
  <ds:schemaRefs>
    <ds:schemaRef ds:uri="http://schemas.openxmlformats.org/package/2006/metadata/core-properties"/>
    <ds:schemaRef ds:uri="8a2af332-1231-460b-8a78-5bf4ce0c66d6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3c82c819-5b73-4048-8c06-c300f9687c1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5517EB1-40F1-4FB0-BD3C-BBC5E68CB1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CD81FA-30EF-4622-B562-140661560B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2af332-1231-460b-8a78-5bf4ce0c66d6"/>
    <ds:schemaRef ds:uri="3c82c819-5b73-4048-8c06-c300f9687c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1028</Words>
  <Application>Microsoft Office PowerPoint</Application>
  <PresentationFormat>On-screen Show (4:3)</PresentationFormat>
  <Paragraphs>115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Comic Sans MS</vt:lpstr>
      <vt:lpstr>DJB  It's Full of Dots</vt:lpstr>
      <vt:lpstr>DJB  It's Full of Stars</vt:lpstr>
      <vt:lpstr>FGSFudgeRibbon</vt:lpstr>
      <vt:lpstr>KG Behind These Hazel Eyes</vt:lpstr>
      <vt:lpstr>Wingdings</vt:lpstr>
      <vt:lpstr>Office Theme</vt:lpstr>
      <vt:lpstr>Welcome to 2nd Grade</vt:lpstr>
      <vt:lpstr>Supply List</vt:lpstr>
      <vt:lpstr>BEE Binder &amp; Agenda</vt:lpstr>
      <vt:lpstr>Hornets in Training</vt:lpstr>
      <vt:lpstr>PowerPoint Presentation</vt:lpstr>
      <vt:lpstr>Homework/Newsletters</vt:lpstr>
      <vt:lpstr>Bookworms Reading</vt:lpstr>
      <vt:lpstr>Fluency Rates (Dibels)</vt:lpstr>
      <vt:lpstr>Bookworms Writing</vt:lpstr>
      <vt:lpstr>Math Workshop</vt:lpstr>
      <vt:lpstr>Math Fact Fluency</vt:lpstr>
      <vt:lpstr>Anchor Charts</vt:lpstr>
      <vt:lpstr>Graded Papers</vt:lpstr>
      <vt:lpstr>Progress Reports/Report Cards</vt:lpstr>
      <vt:lpstr>Specials</vt:lpstr>
      <vt:lpstr>Points of Interest</vt:lpstr>
      <vt:lpstr>Thank You for ALL You Do!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Tazmin Jermier</dc:creator>
  <cp:lastModifiedBy>Sarah C. Napier</cp:lastModifiedBy>
  <cp:revision>72</cp:revision>
  <dcterms:created xsi:type="dcterms:W3CDTF">2015-05-04T01:58:34Z</dcterms:created>
  <dcterms:modified xsi:type="dcterms:W3CDTF">2020-07-29T00:05:25Z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0x01010084237C1A35FC6840BD97C0076036E135</vt:lpwstr>
  </property>
</Properties>
</file>